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18" r:id="rId3"/>
    <p:sldId id="419" r:id="rId4"/>
    <p:sldId id="425" r:id="rId5"/>
    <p:sldId id="426" r:id="rId6"/>
    <p:sldId id="433" r:id="rId7"/>
    <p:sldId id="473" r:id="rId8"/>
    <p:sldId id="436" r:id="rId9"/>
    <p:sldId id="447" r:id="rId10"/>
    <p:sldId id="448" r:id="rId11"/>
    <p:sldId id="453" r:id="rId12"/>
    <p:sldId id="454" r:id="rId13"/>
    <p:sldId id="463" r:id="rId14"/>
    <p:sldId id="464" r:id="rId15"/>
    <p:sldId id="457" r:id="rId16"/>
  </p:sldIdLst>
  <p:sldSz cx="12192000" cy="6858000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3A98"/>
    <a:srgbClr val="E6E6E6"/>
    <a:srgbClr val="A96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70" autoAdjust="0"/>
    <p:restoredTop sz="94660"/>
  </p:normalViewPr>
  <p:slideViewPr>
    <p:cSldViewPr snapToGrid="0">
      <p:cViewPr varScale="1">
        <p:scale>
          <a:sx n="67" d="100"/>
          <a:sy n="67" d="100"/>
        </p:scale>
        <p:origin x="9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862" y="1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D947F-2DA8-41FC-813F-65A735AF8882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0383" y="4776856"/>
            <a:ext cx="5436909" cy="390895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273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862" y="9428273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1D961-687E-4239-9758-F39E147D9FC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962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7166AB-F861-40D9-8867-39C212EA0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F82754-13C1-49B1-B450-A01E09228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53C7F9-2553-47F3-82D6-73B491109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7ACE1E-234A-4518-B1F5-1C2F24BC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2D5DAC-63CB-4945-8740-35F2ADFF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273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AB03A-9401-4AA1-ABFB-BBEDC1782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65CD77-1756-48BC-B7F3-450ADDC82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D58C75-1A90-45FC-B38D-7B2AAAF13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94C74E-FC7D-438E-97CA-2C11AF8BA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385641-E92D-4340-A673-CF82ECD59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2968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E61183-FEA1-4A5E-83AE-A497E4AB5A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A07D85-17E7-4A34-8126-6D18BE6CA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38BF4-CC1C-4E1A-A367-EDBC53854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858B84-C48E-4E59-B82D-C194E65B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C456B9-14A7-4380-8F59-3149A070B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373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51AC8-5DFA-48F2-808B-E46F6FB8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736EDB-A7D1-46A6-8E85-528C2C42E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34E026-F7BD-484A-BEB3-3749F695E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6D967D-AC5E-43CD-8D40-F48AD29A0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606819-C6E1-4AF1-9A8D-7475D213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09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EC90E-E51E-4C4A-B60C-8AD22979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3C4BCE-31FE-4AF0-A9EB-201C73FB4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F37C48-9605-4570-AC89-E32DE2A48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8C92B4-5264-48A9-A2EE-9D832193C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3869D6-6182-4401-8F19-BA7D3CCF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576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83583-C021-43D4-BC7A-E35A94529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82F3BC-74FE-4150-9AF6-F3FE36374A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310C3E-9095-4BE7-B681-8697A5DFC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C07C88-E029-430C-9D73-957D43D21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571F93-654F-4054-8593-8ED228483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21810E-E006-4B3F-AD12-62C30CD5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484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294DBB-2B8B-4932-BA6C-08A73625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3AC41E-36AB-4AFB-AADA-1EA3CA48F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A2B9A7-4DE5-43D8-851B-7DFA002DE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321FF29-B335-4483-B014-C2F0E1761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4956002-62DB-42AB-B53B-5ADEBF7F7A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625B30A-08FD-44AD-AC4A-9EA7C34ED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2781037-B360-4BDB-94BB-38C808EB6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BEE2EBE-35C9-402C-9187-93F8B157D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58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61C7B-C348-408D-956C-D99E38597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AF4220F-C9B0-4215-8130-C5E682D49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A6AF379-5225-416D-970C-66E2630D2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BFF564-74BC-4B90-AFFD-523B18D1C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355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D2A0FCC-B097-4B7F-8519-96CA7035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B25A664-6D94-4777-9C13-8DF6F9094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2587C9D-FB27-45F8-B0AB-07AF1404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065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B889A4-B28D-455C-8CBE-A0E5F4F5C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79137E-3716-4CF1-B637-72C052FF3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5193F4-D10C-452E-A189-9286E3E8D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69A64E-297A-4827-90D4-9E6E298EA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96AAE0-73AA-4173-B4B6-745FC6A0D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F491C4-5A9F-4846-B472-C0B807BC2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485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DFBB1F-DE1A-4ECF-B4A5-960DBF043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AF774BB-FEB6-4277-B9DA-44FF8A884D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C28062-CF64-4319-90A3-5BB0AD8C37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33BF58-46F3-4AB4-83DB-13665BF16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18ABF2-5276-43A1-B5A7-2CA382231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A61284-311C-4CFA-8FD6-5D7CB2AC3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921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E8ECEB8-3FE3-416C-BD06-1AE38A7B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393B8F-4B19-4647-B95B-62B7A29CB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D2FED3-47ED-48C8-BFDC-22A4CB1DC4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9A5E4-0D38-4A4B-81F4-6D08976F73A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FBC074-B260-4646-84FC-8A31BEF36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78E8B8-B072-4F0A-9EF1-7223A09047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A67D1-D7EB-41C1-A52B-EC507544C9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133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8300091-5C2B-4E06-B221-44C35FFD0B3B}"/>
              </a:ext>
            </a:extLst>
          </p:cNvPr>
          <p:cNvSpPr txBox="1"/>
          <p:nvPr/>
        </p:nvSpPr>
        <p:spPr>
          <a:xfrm>
            <a:off x="874751" y="4114799"/>
            <a:ext cx="5837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>
                <a:solidFill>
                  <a:schemeClr val="bg1"/>
                </a:solidFill>
                <a:latin typeface="Gotham Bold" panose="02000803030000020004" pitchFamily="2" charset="0"/>
              </a:rPr>
              <a:t>ACTIVIDADES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F5B0B7-C590-42B9-BEEA-E08C1229EA57}"/>
              </a:ext>
            </a:extLst>
          </p:cNvPr>
          <p:cNvSpPr txBox="1"/>
          <p:nvPr/>
        </p:nvSpPr>
        <p:spPr>
          <a:xfrm>
            <a:off x="874751" y="4454861"/>
            <a:ext cx="58372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>
                <a:solidFill>
                  <a:schemeClr val="bg1"/>
                </a:solidFill>
                <a:latin typeface="Gotham Bold" panose="02000803030000020004" pitchFamily="2" charset="0"/>
              </a:rPr>
              <a:t>CONSEJERO PRESIDENTE</a:t>
            </a:r>
            <a:endParaRPr lang="es-MX" sz="6000" dirty="0">
              <a:solidFill>
                <a:schemeClr val="bg1"/>
              </a:solidFill>
              <a:latin typeface="Gotham Bold" panose="02000803030000020004" pitchFamily="2" charset="0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F547564-0686-4708-8F3A-8F26CD633D46}"/>
              </a:ext>
            </a:extLst>
          </p:cNvPr>
          <p:cNvCxnSpPr>
            <a:cxnSpLocks/>
          </p:cNvCxnSpPr>
          <p:nvPr/>
        </p:nvCxnSpPr>
        <p:spPr>
          <a:xfrm>
            <a:off x="607219" y="4133850"/>
            <a:ext cx="28789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E39E8B66-4BB0-4149-A07D-542E25672D7C}"/>
              </a:ext>
            </a:extLst>
          </p:cNvPr>
          <p:cNvCxnSpPr>
            <a:cxnSpLocks/>
          </p:cNvCxnSpPr>
          <p:nvPr/>
        </p:nvCxnSpPr>
        <p:spPr>
          <a:xfrm>
            <a:off x="607219" y="6087583"/>
            <a:ext cx="118641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30501009-19E2-451C-95DD-A108FABF8A48}"/>
              </a:ext>
            </a:extLst>
          </p:cNvPr>
          <p:cNvCxnSpPr>
            <a:cxnSpLocks/>
          </p:cNvCxnSpPr>
          <p:nvPr/>
        </p:nvCxnSpPr>
        <p:spPr>
          <a:xfrm>
            <a:off x="635793" y="4114800"/>
            <a:ext cx="0" cy="197278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DEEBC596-7DE8-45B8-8CB6-044A7506BB3B}"/>
              </a:ext>
            </a:extLst>
          </p:cNvPr>
          <p:cNvCxnSpPr>
            <a:cxnSpLocks/>
          </p:cNvCxnSpPr>
          <p:nvPr/>
        </p:nvCxnSpPr>
        <p:spPr>
          <a:xfrm flipH="1">
            <a:off x="4049712" y="4133850"/>
            <a:ext cx="287893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F04F1FD1-075D-47C3-A651-A7C54645B7C5}"/>
              </a:ext>
            </a:extLst>
          </p:cNvPr>
          <p:cNvCxnSpPr>
            <a:cxnSpLocks/>
          </p:cNvCxnSpPr>
          <p:nvPr/>
        </p:nvCxnSpPr>
        <p:spPr>
          <a:xfrm flipH="1">
            <a:off x="5802923" y="6087583"/>
            <a:ext cx="1125721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FAACCD7C-CCCF-4D76-B8D5-AB7589238874}"/>
              </a:ext>
            </a:extLst>
          </p:cNvPr>
          <p:cNvCxnSpPr>
            <a:cxnSpLocks/>
          </p:cNvCxnSpPr>
          <p:nvPr/>
        </p:nvCxnSpPr>
        <p:spPr>
          <a:xfrm>
            <a:off x="6900861" y="4114799"/>
            <a:ext cx="0" cy="199787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n 16">
            <a:extLst>
              <a:ext uri="{FF2B5EF4-FFF2-40B4-BE49-F238E27FC236}">
                <a16:creationId xmlns:a16="http://schemas.microsoft.com/office/drawing/2014/main" id="{C202DBCA-A62C-4A21-AAB1-2C189512A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047" y="552793"/>
            <a:ext cx="3457989" cy="1188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851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49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06/02/2026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de la Comisión de Transparencia y Acceso a la Información Pública.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5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Consejo General.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07/02/2026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Extraordinaria del Consejo General.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82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AMCEE.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09/02/2026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AMCEE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Red de Mujeres Electas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firma de colaboración entre AMCEE y el IEC al programa Operativo de la Red de Candidatas y la Red de Mujeres Electas, también se asistió al Acto Protocolario de Adhesión a la Red de Mujeres Juzgadoras Candidatas y Electas 2025.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Y por ultimo también asistió a la entrega-recepción de la presidencia del Observatorio de Participación Política de las Mujeres en Coahuila.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08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JLE INE.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Junta Local del INE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participó en la reunión de trabajo con la Junta Local del INE en la que se dio seguimiento a diversas actividades relacionadas con el Proceso Electoral Local 2025-2026.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681994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FD81FD71-84C8-2190-EBFC-832B02724683}"/>
              </a:ext>
            </a:extLst>
          </p:cNvPr>
          <p:cNvSpPr/>
          <p:nvPr/>
        </p:nvSpPr>
        <p:spPr>
          <a:xfrm>
            <a:off x="9131369" y="369568"/>
            <a:ext cx="2418884" cy="7386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 a través de su Secretario Particular:</a:t>
            </a:r>
          </a:p>
          <a:p>
            <a:r>
              <a:rPr lang="es-ES" sz="1050" b="1" dirty="0">
                <a:solidFill>
                  <a:srgbClr val="002060"/>
                </a:solidFill>
              </a:rPr>
              <a:t>Lic. Gerardo Mata Quintero.  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Asistente de Presidencia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C79BE9C-85E7-488E-8C9D-3351EB90B9BF}"/>
              </a:ext>
            </a:extLst>
          </p:cNvPr>
          <p:cNvSpPr/>
          <p:nvPr/>
        </p:nvSpPr>
        <p:spPr>
          <a:xfrm>
            <a:off x="6396595" y="255264"/>
            <a:ext cx="2273379" cy="90024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Ejercicio: </a:t>
            </a:r>
            <a:r>
              <a:rPr lang="es-MX" sz="1050" b="1" dirty="0">
                <a:solidFill>
                  <a:srgbClr val="7D3A98"/>
                </a:solidFill>
              </a:rPr>
              <a:t>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28 de febrero de 2026</a:t>
            </a:r>
          </a:p>
          <a:p>
            <a:r>
              <a:rPr lang="es-MX" sz="1050" dirty="0">
                <a:solidFill>
                  <a:schemeClr val="bg1">
                    <a:lumMod val="50000"/>
                  </a:schemeClr>
                </a:solidFill>
              </a:rPr>
              <a:t>Periodo que se Informa: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01 al 28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249467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16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527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inicial de Trabajo PREP 2026.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Anexa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COTAPREP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reunión de trabajo con las instancias que intervienen en el diseño, implementación y operación del Programa de Resultados Electorales Preliminares para el PEL 2025-2026.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048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conjunta Comisión Editorial e Innovación.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Híbrida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conjunta Comisión Editorial e Innovación.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559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Acto de Entrega-Recepción de Cédulas de Afiliación de Nuevas Ideas y México Avante.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11/02/2026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al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Acto de Entrega-Recepción de Cédulas de Afiliación de Nuevas Ideas y México Avante.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053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seguridad.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11/02/2026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Centro de Gobierno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Secretaría de Seguridad Pública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mesa de seguridad con diversas instituciones de seguridad pública en donde se dará seguimiento al Proceso Electoral Local 2025-2026.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586486"/>
                  </a:ext>
                </a:extLst>
              </a:tr>
              <a:tr h="36361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Taller Capacitación sobre bodegas electorales CDE.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13/02/2026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capacitación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sobre bodegas electorales a los Comités Distritales Electorales.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694275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305C3729-D6F2-A2CF-93EC-5EC86543303C}"/>
              </a:ext>
            </a:extLst>
          </p:cNvPr>
          <p:cNvSpPr/>
          <p:nvPr/>
        </p:nvSpPr>
        <p:spPr>
          <a:xfrm>
            <a:off x="9131369" y="369568"/>
            <a:ext cx="2418884" cy="7386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 a través de su Secretario Particular:</a:t>
            </a:r>
          </a:p>
          <a:p>
            <a:r>
              <a:rPr lang="es-ES" sz="1050" b="1" dirty="0">
                <a:solidFill>
                  <a:srgbClr val="002060"/>
                </a:solidFill>
              </a:rPr>
              <a:t>Lic. Gerardo Mata Quintero.  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Asistente de Presidencia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9E30392-4EC9-4730-9F10-764AEA4EE055}"/>
              </a:ext>
            </a:extLst>
          </p:cNvPr>
          <p:cNvSpPr/>
          <p:nvPr/>
        </p:nvSpPr>
        <p:spPr>
          <a:xfrm>
            <a:off x="6396595" y="255264"/>
            <a:ext cx="2273379" cy="90024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Ejercicio: </a:t>
            </a:r>
            <a:r>
              <a:rPr lang="es-MX" sz="1050" b="1" dirty="0">
                <a:solidFill>
                  <a:srgbClr val="7D3A98"/>
                </a:solidFill>
              </a:rPr>
              <a:t>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28 de febrero de 2026</a:t>
            </a:r>
          </a:p>
          <a:p>
            <a:r>
              <a:rPr lang="es-MX" sz="1050" dirty="0">
                <a:solidFill>
                  <a:schemeClr val="bg1">
                    <a:lumMod val="50000"/>
                  </a:schemeClr>
                </a:solidFill>
              </a:rPr>
              <a:t>Periodo que se Informa: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01 al 28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467199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182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UA de C.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16/02/2026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Rectoría de la UAdeC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UAdeC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firmó un Convenio de Colaboración con el Instituto Electoral de Coahuila y la Universidad Autónoma de Coahuila para el diseño, implementación y seguimiento de actividades de educación cívica, participación ciudadana y fortalecimiento de la cultura democrática.</a:t>
                      </a:r>
                      <a:endParaRPr lang="es-MX" sz="105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433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Comisión de Quejas y Denuncias.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17/02/2026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y presidió la Sesión Extraordinaria de la Comisión de Quejas y Denuncias.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96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17/02/2026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82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Memoria del Foro Nacional sobre “Experiencias técnico-operativas del PEPJ desde lo local”.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17/02/2026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Instituto Electoral de la Ciudad de México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IECM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presentación Memoria del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Foro Nacional sobre “Experiencias técnico-operativas del PEPJ desde lo local”.</a:t>
                      </a: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08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Foro “Tecnología y Democracia: Diagnóstico de los Sistemas Electorales”.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18/02/2026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Oficinas Centrales del Instituto Nacional Electoral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al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Foro “Tecnología y Democracia: Diagnóstico de los Sistemas Electorales”.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233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19/02/2026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 asistió a la Reunión de Trabajo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112781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702293E0-FE98-0C60-1A4B-9C5FFC5E6BEA}"/>
              </a:ext>
            </a:extLst>
          </p:cNvPr>
          <p:cNvSpPr/>
          <p:nvPr/>
        </p:nvSpPr>
        <p:spPr>
          <a:xfrm>
            <a:off x="9131369" y="369568"/>
            <a:ext cx="2418884" cy="7386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 a través de su Secretario Particular:</a:t>
            </a:r>
          </a:p>
          <a:p>
            <a:r>
              <a:rPr lang="es-ES" sz="1050" b="1" dirty="0">
                <a:solidFill>
                  <a:srgbClr val="002060"/>
                </a:solidFill>
              </a:rPr>
              <a:t>Lic. Gerardo Mata Quintero.  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Asistente de Presidencia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91D2B87-D700-4FEA-856C-C6535913AEAC}"/>
              </a:ext>
            </a:extLst>
          </p:cNvPr>
          <p:cNvSpPr/>
          <p:nvPr/>
        </p:nvSpPr>
        <p:spPr>
          <a:xfrm>
            <a:off x="6396595" y="255264"/>
            <a:ext cx="2273379" cy="90024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Ejercicio: </a:t>
            </a:r>
            <a:r>
              <a:rPr lang="es-MX" sz="1050" b="1" dirty="0">
                <a:solidFill>
                  <a:srgbClr val="7D3A98"/>
                </a:solidFill>
              </a:rPr>
              <a:t>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28 de febrero de 2026</a:t>
            </a:r>
          </a:p>
          <a:p>
            <a:r>
              <a:rPr lang="es-MX" sz="1050" dirty="0">
                <a:solidFill>
                  <a:schemeClr val="bg1">
                    <a:lumMod val="50000"/>
                  </a:schemeClr>
                </a:solidFill>
              </a:rPr>
              <a:t>Periodo que se Informa: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01 al 28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3819574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343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Entrevista Radio.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atendió entrevista con medios de comunicación sobre temas relativos al Proceso Electoral Local Ordinario 2025-2026.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18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virtual UTSI.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 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Se asistió a la reunión de trabajo con la UTVOPL y UTSI del INE para dar seguimiento al proceso Electoral Ordinario 2025-2026.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527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Rueda de prensa aportaciones de contenido para Huella Coahuila.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Anexa de Sesiones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y se presentó la “Convocatoria para aportaciones de contenido de Huella Coahuila”, la revista del IEC.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323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</a:t>
                      </a:r>
                      <a:b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IEC-UTC.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UTC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UTC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firma de Colaboración entre el Instituto Electoral de Coahuila y la Universidad Tecnológica de Coahuila.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82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Entrega de Lista Nominal de Electores a Representantes de Partidos.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Anexa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entregó a las representaciones de partidos políticos el listado nominal para el Proceso Electoral Local 2025-2026.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224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Entrega de instructivos para emisión del voto.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Anexa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entrega al INE de los instructivos para la emisión del voto en sus modalidades de Voto Anticipado presencial a domicilio y Voto para Personas en Prisión Preventiva.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152586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7E36ED37-09ED-8E53-AA93-C81598CFE1A0}"/>
              </a:ext>
            </a:extLst>
          </p:cNvPr>
          <p:cNvSpPr/>
          <p:nvPr/>
        </p:nvSpPr>
        <p:spPr>
          <a:xfrm>
            <a:off x="9131369" y="369568"/>
            <a:ext cx="2418884" cy="7386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 a través de su Secretario Particular:</a:t>
            </a:r>
          </a:p>
          <a:p>
            <a:r>
              <a:rPr lang="es-ES" sz="1050" b="1" dirty="0">
                <a:solidFill>
                  <a:srgbClr val="002060"/>
                </a:solidFill>
              </a:rPr>
              <a:t>Lic. Gerardo Mata Quintero.  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Asistente de Presidencia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42E2564-FAC9-4816-B0A1-F58580A30400}"/>
              </a:ext>
            </a:extLst>
          </p:cNvPr>
          <p:cNvSpPr/>
          <p:nvPr/>
        </p:nvSpPr>
        <p:spPr>
          <a:xfrm>
            <a:off x="6396595" y="255264"/>
            <a:ext cx="2273379" cy="90024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Ejercicio: </a:t>
            </a:r>
            <a:r>
              <a:rPr lang="es-MX" sz="1050" b="1" dirty="0">
                <a:solidFill>
                  <a:srgbClr val="7D3A98"/>
                </a:solidFill>
              </a:rPr>
              <a:t>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28 de febrero de 2026</a:t>
            </a:r>
          </a:p>
          <a:p>
            <a:r>
              <a:rPr lang="es-MX" sz="1050" dirty="0">
                <a:solidFill>
                  <a:schemeClr val="bg1">
                    <a:lumMod val="50000"/>
                  </a:schemeClr>
                </a:solidFill>
              </a:rPr>
              <a:t>Periodo que se Informa: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01 al 28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3165738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349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Prerrogativas y Partidos Políticos.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Prerrogativas y Partidos Políticos.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767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Vinculación del INE con los OPLES.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Ordinaria de la Comisión de Vinculación del INE con los OPLES.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587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Paridad de Género e Inclusión.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Sesión Ordinaria de la Comisión de Paridad de Género e Inclusión.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207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Organización Electoral.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Sesión Ordinaria de la Comisión de Organización Electoral.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577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Sesión Ordinaria de la Comisión de Transparencia y Acceso a la Información Pública.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993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Comité de Administración.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Sesión Ordinaria del Comité de Administración.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80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24/02/2026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82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de Consejo General.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24/02/2026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 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Ordinaria del Consejo General.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087245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030577C1-BC21-BB06-B21F-889BD512EDAD}"/>
              </a:ext>
            </a:extLst>
          </p:cNvPr>
          <p:cNvSpPr/>
          <p:nvPr/>
        </p:nvSpPr>
        <p:spPr>
          <a:xfrm>
            <a:off x="9131369" y="369568"/>
            <a:ext cx="2418884" cy="7386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 a través de su Secretario Particular:</a:t>
            </a:r>
          </a:p>
          <a:p>
            <a:r>
              <a:rPr lang="es-ES" sz="1050" b="1" dirty="0">
                <a:solidFill>
                  <a:srgbClr val="002060"/>
                </a:solidFill>
              </a:rPr>
              <a:t>Lic. Gerardo Mata Quintero.  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Asistente de Presidencia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B072E41-0137-4D2A-A7D1-F98A5655649E}"/>
              </a:ext>
            </a:extLst>
          </p:cNvPr>
          <p:cNvSpPr/>
          <p:nvPr/>
        </p:nvSpPr>
        <p:spPr>
          <a:xfrm>
            <a:off x="6396595" y="255264"/>
            <a:ext cx="2273379" cy="90024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Ejercicio: </a:t>
            </a:r>
            <a:r>
              <a:rPr lang="es-MX" sz="1050" b="1" dirty="0">
                <a:solidFill>
                  <a:srgbClr val="7D3A98"/>
                </a:solidFill>
              </a:rPr>
              <a:t>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28 de febrero de 2026</a:t>
            </a:r>
          </a:p>
          <a:p>
            <a:r>
              <a:rPr lang="es-MX" sz="1050" dirty="0">
                <a:solidFill>
                  <a:schemeClr val="bg1">
                    <a:lumMod val="50000"/>
                  </a:schemeClr>
                </a:solidFill>
              </a:rPr>
              <a:t>Periodo que se Informa: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01 al 28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1166055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387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25/02/2026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105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Consejo Lagunero de la Iniciativa Privada A.C.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Comité Distrital Electoral 09 de Torreón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Consejo Lagunero de la Iniciativa Privada A.C.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firma de Convenio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Consejo Lagunero de la Iniciativa Privada A.C.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992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Cámara Nacional de Comercio, Servicios y Turismo de Torreón.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Comité Distrital Electoral 09 de Torreón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CANACO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firma de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Convenio Cámara Nacional de Comercio, Servicios y Turismo de Torreón.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7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Rueda de prensa Huella Coahuila Comité 9 Torreón.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27/02/2026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Comité Distrital Electoral 09 de Torreón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participó y se invitó a la población a las aportaciones de contenido para el primer número de la revista institucional Huella Coahuila.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542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integrantes de Comités de la Laguna.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27/02/2026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Comité Distrital Electoral 09 de Torreón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integrantes de Comités de la Laguna.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859144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766DDE8A-6999-EB2D-957E-2BEF5B182134}"/>
              </a:ext>
            </a:extLst>
          </p:cNvPr>
          <p:cNvSpPr/>
          <p:nvPr/>
        </p:nvSpPr>
        <p:spPr>
          <a:xfrm>
            <a:off x="9131369" y="369568"/>
            <a:ext cx="2418884" cy="7386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 a través de su Secretario Particular:</a:t>
            </a:r>
          </a:p>
          <a:p>
            <a:r>
              <a:rPr lang="es-ES" sz="1050" b="1" dirty="0">
                <a:solidFill>
                  <a:srgbClr val="002060"/>
                </a:solidFill>
              </a:rPr>
              <a:t>Lic. Gerardo Mata Quintero.  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Asistente de Presidencia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7D5DEA0-9361-4E54-B712-707D3AA37991}"/>
              </a:ext>
            </a:extLst>
          </p:cNvPr>
          <p:cNvSpPr/>
          <p:nvPr/>
        </p:nvSpPr>
        <p:spPr>
          <a:xfrm>
            <a:off x="6396595" y="255264"/>
            <a:ext cx="2273379" cy="90024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Ejercicio: </a:t>
            </a:r>
            <a:r>
              <a:rPr lang="es-MX" sz="1050" b="1" dirty="0">
                <a:solidFill>
                  <a:srgbClr val="7D3A98"/>
                </a:solidFill>
              </a:rPr>
              <a:t>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28 de febrero de 2026</a:t>
            </a:r>
          </a:p>
          <a:p>
            <a:r>
              <a:rPr lang="es-MX" sz="1050" dirty="0">
                <a:solidFill>
                  <a:schemeClr val="bg1">
                    <a:lumMod val="50000"/>
                  </a:schemeClr>
                </a:solidFill>
              </a:rPr>
              <a:t>Periodo que se Informa: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01 al 28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101220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528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Consejo General.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02/01/2026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Extraordinaria del Consejo General.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82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Consejo General.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04/01/2026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Extraordinaria del Consejo General.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08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05/01/2026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233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Capacitación sobre Sesión de Instalación de los comités Distritales Electorales 2025-2026.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06/01/2026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dio la bienvenida a la capacitación dirigida a integrantes de los Comités Distritales Electorales.</a:t>
                      </a:r>
                      <a:endParaRPr lang="es-MX" sz="1200" b="0" i="0" dirty="0">
                        <a:solidFill>
                          <a:srgbClr val="14171A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001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Consejo General.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07/01/2026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Extraordinaria del Consejo General.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077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Comité de Administración.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07/01/2026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del Comité de Administración. 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532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Instalación de Comité Distrital Electoral 13 Saltillo.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08/01/2026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Comité Distrital Electoral 13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toma de protesta del Comité Distrital Electoral 13 del Instituto Electoral de Coahuila.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336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Instalación de Comité Distrital Electoral 16 Saltillo.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08/01/2026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Comité Distrital Electoral 16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toma de protesta del Comité Distrital Electoral 16 del Instituto Electoral de Coahuila.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908338"/>
                  </a:ext>
                </a:extLst>
              </a:tr>
            </a:tbl>
          </a:graphicData>
        </a:graphic>
      </p:graphicFrame>
      <p:grpSp>
        <p:nvGrpSpPr>
          <p:cNvPr id="5" name="Grupo 4">
            <a:extLst>
              <a:ext uri="{FF2B5EF4-FFF2-40B4-BE49-F238E27FC236}">
                <a16:creationId xmlns:a16="http://schemas.microsoft.com/office/drawing/2014/main" id="{A91BD4EB-C726-DF7E-C4B0-A39CAEAC33D1}"/>
              </a:ext>
            </a:extLst>
          </p:cNvPr>
          <p:cNvGrpSpPr/>
          <p:nvPr/>
        </p:nvGrpSpPr>
        <p:grpSpPr>
          <a:xfrm>
            <a:off x="6396595" y="255264"/>
            <a:ext cx="5153658" cy="900246"/>
            <a:chOff x="11192838" y="864444"/>
            <a:chExt cx="8419687" cy="628885"/>
          </a:xfrm>
        </p:grpSpPr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D2749724-4730-FDC8-27E9-3A8EF828657E}"/>
                </a:ext>
              </a:extLst>
            </p:cNvPr>
            <p:cNvSpPr/>
            <p:nvPr/>
          </p:nvSpPr>
          <p:spPr>
            <a:xfrm>
              <a:off x="11192838" y="864444"/>
              <a:ext cx="3714088" cy="628885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</a:t>
              </a:r>
              <a:r>
                <a:rPr lang="es-MX" sz="1050" b="1" dirty="0">
                  <a:solidFill>
                    <a:srgbClr val="7D3A98"/>
                  </a:solidFill>
                </a:rPr>
                <a:t>2026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28 de febrero de 2026</a:t>
              </a:r>
            </a:p>
            <a:p>
              <a:r>
                <a:rPr lang="es-MX" sz="1050" dirty="0">
                  <a:solidFill>
                    <a:schemeClr val="bg1">
                      <a:lumMod val="50000"/>
                    </a:schemeClr>
                  </a:solidFill>
                </a:rPr>
                <a:t>Periodo que se Informa: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01 al 28 de febrero de 2026</a:t>
              </a:r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B6AB1521-EB1A-5EF3-A9DD-3456EE5ED2FD}"/>
                </a:ext>
              </a:extLst>
            </p:cNvPr>
            <p:cNvSpPr/>
            <p:nvPr/>
          </p:nvSpPr>
          <p:spPr>
            <a:xfrm>
              <a:off x="15660721" y="864444"/>
              <a:ext cx="3951804" cy="5160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 a través de su Secretario Particular:</a:t>
              </a:r>
            </a:p>
            <a:p>
              <a:r>
                <a:rPr lang="es-ES" sz="1050" b="1" dirty="0">
                  <a:solidFill>
                    <a:srgbClr val="002060"/>
                  </a:solidFill>
                </a:rPr>
                <a:t>Lic. Gerardo Mata Quintero.  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Asistente de Presidencia</a:t>
              </a:r>
              <a:endParaRPr lang="es-MX" sz="105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319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348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DESPEN del INE.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08/01/2026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Reunión de Trabajo DESPEN del INE, donde se abordaron temas respecto a la incorporación de plazas al SPEN.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2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Capacitación “Consentimiento sexual: no es no” y “Violencia Familiar”.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09/01/2026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PRONNIF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Secretarías de las Mujeres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capacitación  en materia de vulneración de derechos de niñas, niños y adolescentes, conferencia impartida por Christian </a:t>
                      </a:r>
                      <a:r>
                        <a:rPr lang="es-ES" sz="1200" b="0" u="none" strike="noStrike" dirty="0" err="1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Pader</a:t>
                      </a: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de la PRONNIF.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79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Instalación Comité Distrital Electoral 12 con sede en Ramos Arizpe.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09/01/2026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Comité Distrital Electoral 12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toma de protesta del Comité Distrital Electoral 12 del Instituto Electoral de Coahuila.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634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Prerrogativas y Partidos Políticos.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12/01/2026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Anexa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de la Comisión de Prerrogativas y Partidos Políticos.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91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Comité de Administración.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12/01/2026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Sesión Extraordinaria del Comité de Administración.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50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Comisión de Paridad de Género e Inclusión.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12/01/2026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Sesión Extraordinaria de la Comisión de Paridad de Género e Inclusión.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90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13/01/2026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513590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9F51B0D6-B3DE-4FA7-9336-D5E7303885E6}"/>
              </a:ext>
            </a:extLst>
          </p:cNvPr>
          <p:cNvGrpSpPr/>
          <p:nvPr/>
        </p:nvGrpSpPr>
        <p:grpSpPr>
          <a:xfrm>
            <a:off x="6396595" y="255264"/>
            <a:ext cx="5153658" cy="900246"/>
            <a:chOff x="11192838" y="864444"/>
            <a:chExt cx="8419687" cy="628885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F71438A9-86AE-4F2D-BB74-CFA59DE0F3E2}"/>
                </a:ext>
              </a:extLst>
            </p:cNvPr>
            <p:cNvSpPr/>
            <p:nvPr/>
          </p:nvSpPr>
          <p:spPr>
            <a:xfrm>
              <a:off x="11192838" y="864444"/>
              <a:ext cx="3714088" cy="628885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</a:t>
              </a:r>
              <a:r>
                <a:rPr lang="es-MX" sz="1050" b="1" dirty="0">
                  <a:solidFill>
                    <a:srgbClr val="7D3A98"/>
                  </a:solidFill>
                </a:rPr>
                <a:t>2026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28 de febrero de 2026</a:t>
              </a:r>
            </a:p>
            <a:p>
              <a:r>
                <a:rPr lang="es-MX" sz="1050" dirty="0">
                  <a:solidFill>
                    <a:schemeClr val="bg1">
                      <a:lumMod val="50000"/>
                    </a:schemeClr>
                  </a:solidFill>
                </a:rPr>
                <a:t>Periodo que se Informa: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01 al 28 de febrero de 2026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2AEB3601-FA34-444F-9114-5AEE3315C2F7}"/>
                </a:ext>
              </a:extLst>
            </p:cNvPr>
            <p:cNvSpPr/>
            <p:nvPr/>
          </p:nvSpPr>
          <p:spPr>
            <a:xfrm>
              <a:off x="15660721" y="864444"/>
              <a:ext cx="3951804" cy="5160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 a través de su Secretario Particular:</a:t>
              </a:r>
            </a:p>
            <a:p>
              <a:r>
                <a:rPr lang="es-ES" sz="1050" b="1" dirty="0">
                  <a:solidFill>
                    <a:srgbClr val="002060"/>
                  </a:solidFill>
                </a:rPr>
                <a:t>Lic. Gerardo Mata Quintero.  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Asistente de Presidencia</a:t>
              </a:r>
              <a:endParaRPr lang="es-MX" sz="105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9843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4611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del SPEN.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13/01/2026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</a:t>
                      </a:r>
                      <a:r>
                        <a:rPr lang="es-ES" sz="1200" kern="120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con la Comisión del SPEN.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403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Conversatorio Elecciones Coahuila 2026.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13/01/2026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conversó con integrantes del Consejo General sobre el PELO 2025-2026 para el programa La Urna.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796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Seguridad.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14/01/2026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Palacio de Gobierno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SEGOB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SSP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participó en la mesa Estatal para la Construcción de Paz y Seguridad con la finalidad de revisar y afinar detalles respecto a la organización del PELO 2025-2026.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2819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Comisión de Organización Electoral.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14/01/2026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Sesión Extraordinaria de la Comisión de Organización Electoral.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244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Consejo General.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14/01/2026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Extraordinaria del Consejo General.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82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Plan Conjunto de Promoción de Participación Ciudadana JLE INE.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15/01/2026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Junta Local del INE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firmó el Plan de Trabajo Conjunto para la Promoción de la Participación Ciudadana en el PEL 2025-2026.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662528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DEC90FAF-2D72-4CCB-A0EF-21230621E37A}"/>
              </a:ext>
            </a:extLst>
          </p:cNvPr>
          <p:cNvGrpSpPr/>
          <p:nvPr/>
        </p:nvGrpSpPr>
        <p:grpSpPr>
          <a:xfrm>
            <a:off x="6396595" y="255264"/>
            <a:ext cx="5153658" cy="900246"/>
            <a:chOff x="11192838" y="864444"/>
            <a:chExt cx="8419687" cy="628885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DAA72B9F-7E10-4573-BF8E-4F83E2B7BBBA}"/>
                </a:ext>
              </a:extLst>
            </p:cNvPr>
            <p:cNvSpPr/>
            <p:nvPr/>
          </p:nvSpPr>
          <p:spPr>
            <a:xfrm>
              <a:off x="11192838" y="864444"/>
              <a:ext cx="3714088" cy="628885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</a:t>
              </a:r>
              <a:r>
                <a:rPr lang="es-MX" sz="1050" b="1" dirty="0">
                  <a:solidFill>
                    <a:srgbClr val="7D3A98"/>
                  </a:solidFill>
                </a:rPr>
                <a:t>2026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28 de febrero de 2026</a:t>
              </a:r>
            </a:p>
            <a:p>
              <a:r>
                <a:rPr lang="es-MX" sz="1050" dirty="0">
                  <a:solidFill>
                    <a:schemeClr val="bg1">
                      <a:lumMod val="50000"/>
                    </a:schemeClr>
                  </a:solidFill>
                </a:rPr>
                <a:t>Periodo que se Informa: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01 al 28 de febrero de 2026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70DC26F-842F-494C-8F8D-E5FF6AFC70EC}"/>
                </a:ext>
              </a:extLst>
            </p:cNvPr>
            <p:cNvSpPr/>
            <p:nvPr/>
          </p:nvSpPr>
          <p:spPr>
            <a:xfrm>
              <a:off x="15660721" y="864444"/>
              <a:ext cx="3951804" cy="5160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 a través de su Secretario Particular:</a:t>
              </a:r>
            </a:p>
            <a:p>
              <a:r>
                <a:rPr lang="es-ES" sz="1050" b="1" dirty="0">
                  <a:solidFill>
                    <a:srgbClr val="002060"/>
                  </a:solidFill>
                </a:rPr>
                <a:t>Lic. Gerardo Mata Quintero.  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Asistente de Presidencia</a:t>
              </a:r>
              <a:endParaRPr lang="es-MX" sz="105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5348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165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Deliberación de Resultados de la Consulta Infantil y Juvenil 2024 (JLE INE).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15/01/2026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Junta Local del INE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Deliberación de los Resultados de la Consulta Infantil y Juvenil 2024.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98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Entrega Recepción de Materiales Didácticos.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15/01/2026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Junta local del INE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recibieron materiales didácticos y de apoyo para capacitación a la ciudadanía que resulte insaculada para integrar las mesas directivas de casilla.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844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Capacitación Comité Distrital Electoral Saltillo.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19/01/2026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dio la bienvenida a las Capacitaciones Regionales de los Comités Distritales Electorales.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340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19/01/2026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de la Comisión de Transparencia y Acceso a la Información Pública.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066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Quejas y Denuncias.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19/01/2026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y presidió la Sesión Ordinaria de la Comisión de Quejas y Denuncias.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3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05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Coordinación INE.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donde se dio seguimiento a las actividades del Proceso Electoral Local Ordinario 2025-2026.</a:t>
                      </a:r>
                      <a:endParaRPr lang="es-MX" sz="1200" b="0" i="0" dirty="0">
                        <a:solidFill>
                          <a:srgbClr val="14171A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36780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6F9EAEED-6632-4677-8C10-4EA56418B387}"/>
              </a:ext>
            </a:extLst>
          </p:cNvPr>
          <p:cNvGrpSpPr/>
          <p:nvPr/>
        </p:nvGrpSpPr>
        <p:grpSpPr>
          <a:xfrm>
            <a:off x="6396595" y="255264"/>
            <a:ext cx="5153658" cy="900246"/>
            <a:chOff x="11192838" y="864444"/>
            <a:chExt cx="8419687" cy="628885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7C5CD6ED-9A8F-4EDE-B15D-BA92B14CD172}"/>
                </a:ext>
              </a:extLst>
            </p:cNvPr>
            <p:cNvSpPr/>
            <p:nvPr/>
          </p:nvSpPr>
          <p:spPr>
            <a:xfrm>
              <a:off x="11192838" y="864444"/>
              <a:ext cx="3714088" cy="628885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</a:t>
              </a:r>
              <a:r>
                <a:rPr lang="es-MX" sz="1050" b="1" dirty="0">
                  <a:solidFill>
                    <a:srgbClr val="7D3A98"/>
                  </a:solidFill>
                </a:rPr>
                <a:t>2026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28 de febrero de 2026</a:t>
              </a:r>
            </a:p>
            <a:p>
              <a:r>
                <a:rPr lang="es-MX" sz="1050" dirty="0">
                  <a:solidFill>
                    <a:schemeClr val="bg1">
                      <a:lumMod val="50000"/>
                    </a:schemeClr>
                  </a:solidFill>
                </a:rPr>
                <a:t>Periodo que se Informa: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01 al 28 de febrero de 2026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4CA6A129-A53B-453B-A21A-014A39380CC9}"/>
                </a:ext>
              </a:extLst>
            </p:cNvPr>
            <p:cNvSpPr/>
            <p:nvPr/>
          </p:nvSpPr>
          <p:spPr>
            <a:xfrm>
              <a:off x="15660721" y="864444"/>
              <a:ext cx="3951804" cy="5160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 a través de su Secretario Particular:</a:t>
              </a:r>
            </a:p>
            <a:p>
              <a:r>
                <a:rPr lang="es-ES" sz="1050" b="1" dirty="0">
                  <a:solidFill>
                    <a:srgbClr val="002060"/>
                  </a:solidFill>
                </a:rPr>
                <a:t>Lic. Gerardo Mata Quintero.  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Asistente de Presidencia</a:t>
              </a:r>
              <a:endParaRPr lang="es-MX" sz="105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2406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5348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Foro “Acciones Afirmativas y auto adscripción de la Población LGBTTTIQA+ en el marco de próximo Proceso Electoral Local Ordinario 2026-2027 en Tlaxcala”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21/01/2026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Instituto Tlaxcalteca de Elecciones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participó en el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foro “Acciones Afirmativas y auto adscripción de la Población LGBTTTIQA+ en el marco de próximo Proceso Electoral Local Ordinario 2026-2027 en Tlaxcala”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08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de Coordinación y Colaboración celebrado entre INE, IEC y Secretaría de Seguridad Pública del Estado de Coahuila de Zaragoza.</a:t>
                      </a:r>
                      <a:endParaRPr kumimoji="0" lang="es-MX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22/01/2025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Secretaría de Seguridad Pública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SSP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FGE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En el marco del PELO 2025-2026 se firmó convenio institucional para la implementación del voto de las personas en prisión preventiva.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100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IBERO Torreón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23/01/2026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Ibero Torreón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Ibero Torreón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firmó un convenio de apoyo y colaboración entre el Instituto Electoral de Coahuila y la Universidad Ibero Torreón.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7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Firma de Convenio del Consejo Cívico de las Instituciones de la Laguna.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23/01/2026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Ibero Torreón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CCI de la Laguna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firmó un convenio de apoyo y colaboración entre el Instituto Electoral de Coahuila y el CCI de la Laguna.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474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Organización Electoral.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Sesión Ordinaria de la Comisión de Organización Electoral.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58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Transparencia y Acceso a la Información Pública.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Sesión Ordinaria de la Comisión de Transparencia y Acceso a la Información Pública.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91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Vinculación del INE con los OPLES.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Ordinaria de la Comisión de Vinculación del INE con los OPLES.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823006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A49EC2B0-DAF0-4EFC-BD46-D217D088469C}"/>
              </a:ext>
            </a:extLst>
          </p:cNvPr>
          <p:cNvGrpSpPr/>
          <p:nvPr/>
        </p:nvGrpSpPr>
        <p:grpSpPr>
          <a:xfrm>
            <a:off x="6396595" y="255264"/>
            <a:ext cx="5153658" cy="900246"/>
            <a:chOff x="11192838" y="864444"/>
            <a:chExt cx="8419687" cy="628885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E28CB9EA-120D-4D6E-81C9-BCB9AA1D5F3C}"/>
                </a:ext>
              </a:extLst>
            </p:cNvPr>
            <p:cNvSpPr/>
            <p:nvPr/>
          </p:nvSpPr>
          <p:spPr>
            <a:xfrm>
              <a:off x="11192838" y="864444"/>
              <a:ext cx="3714088" cy="628885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</a:t>
              </a:r>
              <a:r>
                <a:rPr lang="es-MX" sz="1050" b="1" dirty="0">
                  <a:solidFill>
                    <a:srgbClr val="7D3A98"/>
                  </a:solidFill>
                </a:rPr>
                <a:t>2026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28 de febrero de 2026</a:t>
              </a:r>
            </a:p>
            <a:p>
              <a:r>
                <a:rPr lang="es-MX" sz="1050" dirty="0">
                  <a:solidFill>
                    <a:schemeClr val="bg1">
                      <a:lumMod val="50000"/>
                    </a:schemeClr>
                  </a:solidFill>
                </a:rPr>
                <a:t>Periodo que se Informa: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01 al 28 de febrero de 2026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E586720A-108B-45A6-AD1F-0DE7D82019BC}"/>
                </a:ext>
              </a:extLst>
            </p:cNvPr>
            <p:cNvSpPr/>
            <p:nvPr/>
          </p:nvSpPr>
          <p:spPr>
            <a:xfrm>
              <a:off x="15660721" y="864444"/>
              <a:ext cx="3951804" cy="5160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 a través de su Secretario Particular:</a:t>
              </a:r>
            </a:p>
            <a:p>
              <a:r>
                <a:rPr lang="es-ES" sz="1050" b="1" dirty="0">
                  <a:solidFill>
                    <a:srgbClr val="002060"/>
                  </a:solidFill>
                </a:rPr>
                <a:t>Lic. Gerardo Mata Quintero.  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Asistente de Presidencia</a:t>
              </a:r>
              <a:endParaRPr lang="es-MX" sz="105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9526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4980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Comisión de Paridad de Género e Inclusión.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Sesión Ordinaria de la Comisión de Paridad de Género e Inclusión.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542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Comité de Administración.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Sesión Ordinaria del Comité de Administración.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563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27/01/2026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952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Presentación de informe Anual PJECZ.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27/01/2026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Ciudad Judicial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PJECZ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al informe anual de actividades del Magistrado Presidente del Poder Judicial del Estado de Coahuila y la inauguración de las nuevas instalaciones del Poder Judicial.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575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Ordinaria Consejo General.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28/01/2026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y presidió la Sesión Ordinaria del Consejo General.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39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Capacitación Comité Distrital Electoral.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28/01/2026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Híbrida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dio la bienvenida a integrantes de los Comités Distritales a la Capacitación relativa a Recepción de Escritos de Intención de aspirantes a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candidaturas independientes.</a:t>
                      </a:r>
                      <a:endParaRPr lang="es-MX" sz="1200" b="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73728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645D31AE-61BF-47AF-B960-C5F8ABE10F79}"/>
              </a:ext>
            </a:extLst>
          </p:cNvPr>
          <p:cNvGrpSpPr/>
          <p:nvPr/>
        </p:nvGrpSpPr>
        <p:grpSpPr>
          <a:xfrm>
            <a:off x="6396595" y="255264"/>
            <a:ext cx="5153658" cy="900246"/>
            <a:chOff x="11192838" y="864444"/>
            <a:chExt cx="8419687" cy="628885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65FC8B97-47A5-4734-9552-6565AE20ADF0}"/>
                </a:ext>
              </a:extLst>
            </p:cNvPr>
            <p:cNvSpPr/>
            <p:nvPr/>
          </p:nvSpPr>
          <p:spPr>
            <a:xfrm>
              <a:off x="11192838" y="864444"/>
              <a:ext cx="3714088" cy="628885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</a:t>
              </a:r>
              <a:r>
                <a:rPr lang="es-MX" sz="1050" b="1" dirty="0">
                  <a:solidFill>
                    <a:srgbClr val="7D3A98"/>
                  </a:solidFill>
                </a:rPr>
                <a:t>2026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28 de febrero de 2026</a:t>
              </a:r>
            </a:p>
            <a:p>
              <a:r>
                <a:rPr lang="es-MX" sz="1050" dirty="0">
                  <a:solidFill>
                    <a:schemeClr val="bg1">
                      <a:lumMod val="50000"/>
                    </a:schemeClr>
                  </a:solidFill>
                </a:rPr>
                <a:t>Periodo que se Informa: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01 al 28 de febrero de 2026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3BE03F17-C17F-4E9A-A6F4-26DAFEC48C8B}"/>
                </a:ext>
              </a:extLst>
            </p:cNvPr>
            <p:cNvSpPr/>
            <p:nvPr/>
          </p:nvSpPr>
          <p:spPr>
            <a:xfrm>
              <a:off x="15660721" y="864444"/>
              <a:ext cx="3951804" cy="5160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 a través de su Secretario Particular:</a:t>
              </a:r>
            </a:p>
            <a:p>
              <a:r>
                <a:rPr lang="es-ES" sz="1050" b="1" dirty="0">
                  <a:solidFill>
                    <a:srgbClr val="002060"/>
                  </a:solidFill>
                </a:rPr>
                <a:t>Lic. Gerardo Mata Quintero.  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Asistente de Presidencia</a:t>
              </a:r>
              <a:endParaRPr lang="es-MX" sz="105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1751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4335A-59BD-4CF2-AF8D-DDD842046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4618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Recepción de Convenio de Coalición.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28/01/2026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participó en la Recepción de Convenio de Coalición presentado por el PRI y UDC para el PELO 2025-2026.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152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Recepción de Convenio de Coalición.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29/01/2026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participó en la Recepción de Convenio de Coalición presentado por el PT y Morena para el PELO 2025-2026.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117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Comité de Administración.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29/01/2026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del Comité de Administración.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037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Conferencia Magistral “Educación ciudadana: de la Desafección Política al Compromiso Cívico”.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30/01/2026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conferencia magistral “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Educación ciudadana: de la Desafección Política al Compromiso Cívico</a:t>
                      </a: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”.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08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Ceremonia de clausura del curso-taller “Educación ciudadana: de la Desafección Política al Compromiso Cívico”.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30/01/2026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Ceremonia de clausura y entrega de reconocimientos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del curso-taller “Educación ciudadana: de la Desafección Política al Compromiso Cívico”.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484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3ra Sesión Ordinaria del COTAPREP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30/01/2026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 asistió a la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3ra Sesión Ordinaria del COTAPREP</a:t>
                      </a:r>
                      <a:r>
                        <a:rPr kumimoji="0" lang="es-MX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233244"/>
                  </a:ext>
                </a:extLst>
              </a:tr>
            </a:tbl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CD6F9711-07CB-40DC-9F2A-0D77FD903D95}"/>
              </a:ext>
            </a:extLst>
          </p:cNvPr>
          <p:cNvGrpSpPr/>
          <p:nvPr/>
        </p:nvGrpSpPr>
        <p:grpSpPr>
          <a:xfrm>
            <a:off x="6396595" y="255264"/>
            <a:ext cx="5153658" cy="900246"/>
            <a:chOff x="11192838" y="864444"/>
            <a:chExt cx="8419687" cy="628885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F4A1D310-2A2F-4441-A77D-DB9CE6452715}"/>
                </a:ext>
              </a:extLst>
            </p:cNvPr>
            <p:cNvSpPr/>
            <p:nvPr/>
          </p:nvSpPr>
          <p:spPr>
            <a:xfrm>
              <a:off x="11192838" y="864444"/>
              <a:ext cx="3714088" cy="628885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Ejercicio: </a:t>
              </a:r>
              <a:r>
                <a:rPr lang="es-MX" sz="1050" b="1" dirty="0">
                  <a:solidFill>
                    <a:srgbClr val="7D3A98"/>
                  </a:solidFill>
                </a:rPr>
                <a:t>2026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28 de febrero de 2026</a:t>
              </a:r>
            </a:p>
            <a:p>
              <a:r>
                <a:rPr lang="es-MX" sz="1050" dirty="0">
                  <a:solidFill>
                    <a:schemeClr val="bg1">
                      <a:lumMod val="50000"/>
                    </a:schemeClr>
                  </a:solidFill>
                </a:rPr>
                <a:t>Periodo que se Informa: </a:t>
              </a:r>
            </a:p>
            <a:p>
              <a:r>
                <a:rPr lang="es-MX" sz="1050" b="1" dirty="0">
                  <a:solidFill>
                    <a:srgbClr val="6F0579"/>
                  </a:solidFill>
                </a:rPr>
                <a:t>01 al 28 de febrero de 2026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2E3B1FEE-19C1-4946-95D1-1E8DCB507DC5}"/>
                </a:ext>
              </a:extLst>
            </p:cNvPr>
            <p:cNvSpPr/>
            <p:nvPr/>
          </p:nvSpPr>
          <p:spPr>
            <a:xfrm>
              <a:off x="15660721" y="864444"/>
              <a:ext cx="3951804" cy="5160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 a través de su Secretario Particular:</a:t>
              </a:r>
            </a:p>
            <a:p>
              <a:r>
                <a:rPr lang="es-ES" sz="1050" b="1" dirty="0">
                  <a:solidFill>
                    <a:srgbClr val="002060"/>
                  </a:solidFill>
                </a:rPr>
                <a:t>Lic. Gerardo Mata Quintero.  </a:t>
              </a:r>
            </a:p>
            <a:p>
              <a:r>
                <a:rPr lang="es-MX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Asistente de Presidencia</a:t>
              </a:r>
              <a:endParaRPr lang="es-MX" sz="105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0312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08F3304-B2A4-4856-9575-3651C7E2A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36" y="246884"/>
            <a:ext cx="2018118" cy="693378"/>
          </a:xfrm>
          <a:prstGeom prst="rect">
            <a:avLst/>
          </a:prstGeom>
        </p:spPr>
      </p:pic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7E55814F-669C-BB78-B738-6E90B38CF082}"/>
              </a:ext>
            </a:extLst>
          </p:cNvPr>
          <p:cNvGraphicFramePr>
            <a:graphicFrameLocks noGrp="1"/>
          </p:cNvGraphicFramePr>
          <p:nvPr/>
        </p:nvGraphicFramePr>
        <p:xfrm>
          <a:off x="331974" y="1164149"/>
          <a:ext cx="11688789" cy="4985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357">
                  <a:extLst>
                    <a:ext uri="{9D8B030D-6E8A-4147-A177-3AD203B41FA5}">
                      <a16:colId xmlns:a16="http://schemas.microsoft.com/office/drawing/2014/main" val="698746389"/>
                    </a:ext>
                  </a:extLst>
                </a:gridCol>
                <a:gridCol w="1138320">
                  <a:extLst>
                    <a:ext uri="{9D8B030D-6E8A-4147-A177-3AD203B41FA5}">
                      <a16:colId xmlns:a16="http://schemas.microsoft.com/office/drawing/2014/main" val="477278865"/>
                    </a:ext>
                  </a:extLst>
                </a:gridCol>
                <a:gridCol w="1573560">
                  <a:extLst>
                    <a:ext uri="{9D8B030D-6E8A-4147-A177-3AD203B41FA5}">
                      <a16:colId xmlns:a16="http://schemas.microsoft.com/office/drawing/2014/main" val="2852235640"/>
                    </a:ext>
                  </a:extLst>
                </a:gridCol>
                <a:gridCol w="2117609">
                  <a:extLst>
                    <a:ext uri="{9D8B030D-6E8A-4147-A177-3AD203B41FA5}">
                      <a16:colId xmlns:a16="http://schemas.microsoft.com/office/drawing/2014/main" val="409965518"/>
                    </a:ext>
                  </a:extLst>
                </a:gridCol>
                <a:gridCol w="1791178">
                  <a:extLst>
                    <a:ext uri="{9D8B030D-6E8A-4147-A177-3AD203B41FA5}">
                      <a16:colId xmlns:a16="http://schemas.microsoft.com/office/drawing/2014/main" val="2967125531"/>
                    </a:ext>
                  </a:extLst>
                </a:gridCol>
                <a:gridCol w="2673765">
                  <a:extLst>
                    <a:ext uri="{9D8B030D-6E8A-4147-A177-3AD203B41FA5}">
                      <a16:colId xmlns:a16="http://schemas.microsoft.com/office/drawing/2014/main" val="1639169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Actividad o</a:t>
                      </a:r>
                    </a:p>
                    <a:p>
                      <a:pPr algn="ctr" font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reunión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Fecha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Lugar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Participante</a:t>
                      </a:r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Instituciones o entidades participantes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Objetivo </a:t>
                      </a:r>
                      <a:endParaRPr lang="es-MX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ctr"/>
                      <a:endParaRPr lang="es-ES" sz="14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rgbClr val="A963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17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03/02/2026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juntas del 4to piso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 </a:t>
                      </a:r>
                    </a:p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u="none" strike="noStrike" dirty="0"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</a:t>
                      </a:r>
                      <a:r>
                        <a:rPr lang="es-MX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Mesa de Consejerías </a:t>
                      </a:r>
                      <a:r>
                        <a:rPr lang="es-MX" sz="1200" b="0" i="0" dirty="0">
                          <a:solidFill>
                            <a:srgbClr val="14171A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Electorales del IEC, en la cual se abordó lo referente a las próximas Sesiones del Consejo General.</a:t>
                      </a: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82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de Trabajo de la Comisión de Prerrogativas y Partidos Políticos.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03/02/2026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Híbrida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de la Comisión de Prerrogativas y Partidos Políticos.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08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Unidad Técnica de Transparencia INE.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05/02/2026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 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reunión de trabajo de la 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Unidad Técnica de Transparencia INE.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706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Virtual “Tecnología y Democracia: Diagnóstico de Sistemas Electorales” INE.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05/02/2026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Reunión Virtual “Tecnología y Democracia: Diagnóstico de Sistemas Electorales” INE.</a:t>
                      </a: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71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Comisión de Prerrogativas y Partidos Políticos.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06/02/2026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Secretario Ejecutivo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Sesión Extraordinaria de la Comisión de Prerrogativas y Partidos Políticos.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73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Sesión Extraordinaria Comisión de Paridad E Inclusión.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06/02/2026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Virtual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Partidos Políticos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asistió a la Sesión Extraordinaria de la Comisión de Paridad e Inclusión.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21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Capacitación “Hostigamiento y acoso sexual y laboral”.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06/02/2026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Sala de Sesiones</a:t>
                      </a:r>
                      <a:endParaRPr kumimoji="0" lang="es-MX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Consejero Presidente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Consejerías Electorales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IEC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Secretaría de las Mujeres de Coahuila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Se dio la bienvenida a la capacitación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“Hostigamiento y acoso sexual y laboral” impartida por Indra Vega de la Peña, Directora de Capacitación de la Secretaría de las Mujeres de Coahuila.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1503" marR="1503" marT="1503" marB="0" anchor="ctr"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899715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B6AB1521-EB1A-5EF3-A9DD-3456EE5ED2FD}"/>
              </a:ext>
            </a:extLst>
          </p:cNvPr>
          <p:cNvSpPr/>
          <p:nvPr/>
        </p:nvSpPr>
        <p:spPr>
          <a:xfrm>
            <a:off x="9131369" y="369568"/>
            <a:ext cx="2418884" cy="7386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generar la información a través de su Secretario Particular:</a:t>
            </a:r>
          </a:p>
          <a:p>
            <a:r>
              <a:rPr lang="es-ES" sz="1050" b="1" dirty="0">
                <a:solidFill>
                  <a:srgbClr val="002060"/>
                </a:solidFill>
              </a:rPr>
              <a:t>Lic. Gerardo Mata Quintero.  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Asistente de Presidencia</a:t>
            </a:r>
            <a:endParaRPr lang="es-MX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B64C3DB-36DD-4541-930D-673091C24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246884"/>
            <a:ext cx="5193323" cy="984039"/>
          </a:xfrm>
        </p:spPr>
        <p:txBody>
          <a:bodyPr>
            <a:noAutofit/>
          </a:bodyPr>
          <a:lstStyle/>
          <a:p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Art. 22. Fracc. XI</a:t>
            </a:r>
            <a:b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</a:br>
            <a:r>
              <a:rPr lang="es-MX" sz="2400" b="1" dirty="0">
                <a:solidFill>
                  <a:srgbClr val="7D3A98"/>
                </a:solidFill>
                <a:latin typeface="Gotham Bold" panose="02000803030000020004"/>
              </a:rPr>
              <a:t>Cualquier otra información 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BBFD232-04EF-438E-B014-69E079E60FAF}"/>
              </a:ext>
            </a:extLst>
          </p:cNvPr>
          <p:cNvSpPr/>
          <p:nvPr/>
        </p:nvSpPr>
        <p:spPr>
          <a:xfrm>
            <a:off x="6396595" y="255264"/>
            <a:ext cx="2273379" cy="90024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Ejercicio: </a:t>
            </a:r>
            <a:r>
              <a:rPr lang="es-MX" sz="1050" b="1" dirty="0">
                <a:solidFill>
                  <a:srgbClr val="7D3A98"/>
                </a:solidFill>
              </a:rPr>
              <a:t>2026</a:t>
            </a:r>
          </a:p>
          <a:p>
            <a:r>
              <a:rPr lang="es-MX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28 de febrero de 2026</a:t>
            </a:r>
          </a:p>
          <a:p>
            <a:r>
              <a:rPr lang="es-MX" sz="1050" dirty="0">
                <a:solidFill>
                  <a:schemeClr val="bg1">
                    <a:lumMod val="50000"/>
                  </a:schemeClr>
                </a:solidFill>
              </a:rPr>
              <a:t>Periodo que se Informa: </a:t>
            </a:r>
          </a:p>
          <a:p>
            <a:r>
              <a:rPr lang="es-MX" sz="1050" b="1" dirty="0">
                <a:solidFill>
                  <a:srgbClr val="6F0579"/>
                </a:solidFill>
              </a:rPr>
              <a:t>01 al 28 de febrero de 2026</a:t>
            </a:r>
          </a:p>
        </p:txBody>
      </p:sp>
    </p:spTree>
    <p:extLst>
      <p:ext uri="{BB962C8B-B14F-4D97-AF65-F5344CB8AC3E}">
        <p14:creationId xmlns:p14="http://schemas.microsoft.com/office/powerpoint/2010/main" val="20627297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103977</TotalTime>
  <Words>4487</Words>
  <Application>Microsoft Office PowerPoint</Application>
  <PresentationFormat>Panorámica</PresentationFormat>
  <Paragraphs>1013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Gotham Bold</vt:lpstr>
      <vt:lpstr>Segoe UI</vt:lpstr>
      <vt:lpstr>Tema de Office</vt:lpstr>
      <vt:lpstr>Presentación de PowerPoint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  <vt:lpstr>Art. 22. Fracc. XI Cualquier otra información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</dc:creator>
  <cp:lastModifiedBy>IEC2019</cp:lastModifiedBy>
  <cp:revision>1068</cp:revision>
  <cp:lastPrinted>2025-02-25T19:48:26Z</cp:lastPrinted>
  <dcterms:created xsi:type="dcterms:W3CDTF">2018-06-08T15:50:00Z</dcterms:created>
  <dcterms:modified xsi:type="dcterms:W3CDTF">2026-03-02T19:28:59Z</dcterms:modified>
</cp:coreProperties>
</file>